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60" r:id="rId4"/>
    <p:sldId id="299" r:id="rId5"/>
    <p:sldId id="298" r:id="rId6"/>
    <p:sldId id="288" r:id="rId7"/>
    <p:sldId id="290" r:id="rId8"/>
    <p:sldId id="291" r:id="rId9"/>
    <p:sldId id="292" r:id="rId10"/>
    <p:sldId id="293" r:id="rId11"/>
    <p:sldId id="294" r:id="rId12"/>
    <p:sldId id="289" r:id="rId13"/>
    <p:sldId id="300" r:id="rId14"/>
    <p:sldId id="301" r:id="rId15"/>
    <p:sldId id="28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21.jpeg"/><Relationship Id="rId18" Type="http://schemas.openxmlformats.org/officeDocument/2006/relationships/image" Target="../media/image15.png"/><Relationship Id="rId26" Type="http://schemas.openxmlformats.org/officeDocument/2006/relationships/image" Target="../media/image19.jpeg"/><Relationship Id="rId3" Type="http://schemas.openxmlformats.org/officeDocument/2006/relationships/image" Target="../media/image2.jpeg"/><Relationship Id="rId21" Type="http://schemas.openxmlformats.org/officeDocument/2006/relationships/image" Target="../media/image17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22.png"/><Relationship Id="rId25" Type="http://schemas.openxmlformats.org/officeDocument/2006/relationships/image" Target="../media/image26.jpeg"/><Relationship Id="rId2" Type="http://schemas.openxmlformats.org/officeDocument/2006/relationships/image" Target="../media/image20.jpeg"/><Relationship Id="rId16" Type="http://schemas.openxmlformats.org/officeDocument/2006/relationships/image" Target="../media/image14.jpeg"/><Relationship Id="rId20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5.png"/><Relationship Id="rId5" Type="http://schemas.openxmlformats.org/officeDocument/2006/relationships/image" Target="../media/image4.jpeg"/><Relationship Id="rId15" Type="http://schemas.openxmlformats.org/officeDocument/2006/relationships/image" Target="../media/image13.jpeg"/><Relationship Id="rId23" Type="http://schemas.openxmlformats.org/officeDocument/2006/relationships/image" Target="../media/image18.jpeg"/><Relationship Id="rId10" Type="http://schemas.openxmlformats.org/officeDocument/2006/relationships/image" Target="../media/image9.jpeg"/><Relationship Id="rId19" Type="http://schemas.openxmlformats.org/officeDocument/2006/relationships/image" Target="../media/image23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2.jpeg"/><Relationship Id="rId22" Type="http://schemas.openxmlformats.org/officeDocument/2006/relationships/image" Target="../media/image2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>
          <a:xfrm>
            <a:off x="175316" y="183528"/>
            <a:ext cx="8784720" cy="6430754"/>
            <a:chOff x="175316" y="183528"/>
            <a:chExt cx="8784720" cy="6430754"/>
          </a:xfrm>
        </p:grpSpPr>
        <p:pic>
          <p:nvPicPr>
            <p:cNvPr id="7" name="Picture 4" descr="http://chukcha.net/uploads/posts/2013-05/thumbs/1369664769_29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16" y="487179"/>
              <a:ext cx="1396870" cy="1958229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waralbum.ru/show/32721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580" y="261666"/>
              <a:ext cx="1771077" cy="1282766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http://pics2.pokazuha.ru/p442/a/x/7085699lxa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844" y="183528"/>
              <a:ext cx="1906445" cy="1282766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://chukcha.net/uploads/posts/2013-05/thumbs/1369664769_29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390" y="273389"/>
              <a:ext cx="1396870" cy="1958229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2" descr="http://forum.10divizia.ru/download/file.php?id=123&amp;sid=c90f6768ccaf11c0a6e7d60dd677c351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57965" y="3882838"/>
              <a:ext cx="1305167" cy="1876176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8" descr="http://yahooeu.ru/uploads/posts/2012-04/1335361232_world_war_63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754" y="4346404"/>
              <a:ext cx="1267449" cy="928220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://waralbum.ru/show/12338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7013" y="273389"/>
              <a:ext cx="1696753" cy="1173184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2" descr="http://forum.10divizia.ru/download/file.php?id=123&amp;sid=c90f6768ccaf11c0a6e7d60dd677c351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09975" y="2240960"/>
              <a:ext cx="1152000" cy="1656000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http://kurita.users.photofile.ru/photo/kurita/3476693/xlarge/77878967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5761" y="2231618"/>
              <a:ext cx="1225538" cy="1514178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6" descr="http://s002.radikal.ru/i199/1009/97/d33a0f412901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433029">
              <a:off x="238902" y="1653383"/>
              <a:ext cx="1269697" cy="1538701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2" descr="http://forum.10divizia.ru/download/file.php?id=123&amp;sid=c90f6768ccaf11c0a6e7d60dd677c351"/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9281" y="2673294"/>
              <a:ext cx="1356914" cy="1835825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6" descr="http://www.diclib.com/Russian_BSE/0271105483.jp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93194"/>
              <a:ext cx="1856096" cy="1351238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4" descr="http://rnns.ru/uploads/posts/2009-11/1258368967_20.jpg"/>
            <p:cNvPicPr>
              <a:picLocks noChangeAspect="1" noChangeArrowheads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14584" y="202625"/>
              <a:ext cx="1948098" cy="1332375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8" descr="http://img1.liveinternet.ru/images/attach/c/1/73/997/73997773_1.jp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342" y="2953830"/>
              <a:ext cx="1092288" cy="1383134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0" descr="http://img-fotki.yandex.ru/get/5905/svetlera.282/0_5b4b1_d8c3ff07_L.png"/>
            <p:cNvPicPr>
              <a:picLocks noChangeAspect="1" noChangeArrowheads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188339" y="1011467"/>
              <a:ext cx="684000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http://n-europe.eu/sites/default/files/imagecache/480X340/geroi.jpg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6091" y="3789560"/>
              <a:ext cx="1186248" cy="1094808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0" descr="http://st.pixanews.com/wp-content/uploads/2011/12/war2part14_004.jpg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03812">
              <a:off x="7557025" y="1643700"/>
              <a:ext cx="1403011" cy="949592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http://www.cirota.ru/forum/images/90/90347.jpeg"/>
            <p:cNvPicPr>
              <a:picLocks noChangeAspect="1" noChangeArrowheads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296346" y="4941168"/>
              <a:ext cx="1566786" cy="1673114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6" descr="http://www.urokiistorii.ru/sites/all/files/pohod_vov.jpg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996" y="5188506"/>
              <a:ext cx="1875745" cy="1406809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hukcha.net/uploads/posts/2013-05/thumbs/1369664769_29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4467588"/>
            <a:ext cx="1440097" cy="219202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 userDrawn="1"/>
        </p:nvGrpSpPr>
        <p:grpSpPr>
          <a:xfrm>
            <a:off x="175316" y="183528"/>
            <a:ext cx="8784720" cy="6458759"/>
            <a:chOff x="175316" y="183528"/>
            <a:chExt cx="8784720" cy="6458759"/>
          </a:xfrm>
        </p:grpSpPr>
        <p:pic>
          <p:nvPicPr>
            <p:cNvPr id="7" name="Picture 4" descr="http://chukcha.net/uploads/posts/2013-05/thumbs/1369664769_29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16" y="487179"/>
              <a:ext cx="1396870" cy="1958229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waralbum.ru/show/32721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580" y="261666"/>
              <a:ext cx="1771077" cy="1282766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http://pics2.pokazuha.ru/p442/a/x/7085699lxa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844" y="183528"/>
              <a:ext cx="1906445" cy="1282766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://chukcha.net/uploads/posts/2013-05/thumbs/1369664769_29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390" y="273389"/>
              <a:ext cx="1396870" cy="1958229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2" descr="http://forum.10divizia.ru/download/file.php?id=123&amp;sid=c90f6768ccaf11c0a6e7d60dd677c351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57965" y="3882838"/>
              <a:ext cx="1305167" cy="1876176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8" descr="http://yahooeu.ru/uploads/posts/2012-04/1335361232_world_war_63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754" y="4346404"/>
              <a:ext cx="1267449" cy="928220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://waralbum.ru/show/12338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7013" y="273389"/>
              <a:ext cx="1696753" cy="1173184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2" descr="http://forum.10divizia.ru/download/file.php?id=123&amp;sid=c90f6768ccaf11c0a6e7d60dd677c351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09975" y="2240960"/>
              <a:ext cx="1152000" cy="1656000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http://kurita.users.photofile.ru/photo/kurita/3476693/xlarge/77878967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5761" y="2231618"/>
              <a:ext cx="1225538" cy="1514178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6" descr="http://s002.radikal.ru/i199/1009/97/d33a0f412901.jp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433029">
              <a:off x="238902" y="1653383"/>
              <a:ext cx="1269697" cy="1538701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2" descr="http://forum.10divizia.ru/download/file.php?id=123&amp;sid=c90f6768ccaf11c0a6e7d60dd677c351"/>
            <p:cNvPicPr>
              <a:picLocks noChangeAspect="1" noChangeArrowheads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9281" y="2673294"/>
              <a:ext cx="1356914" cy="1835825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0" descr="http://rnns.ru/uploads/posts/2009-11/1257422866_10.jpg"/>
            <p:cNvPicPr>
              <a:picLocks noChangeAspect="1" noChangeArrowheads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81881" y="5351140"/>
              <a:ext cx="1577144" cy="1237484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6" descr="http://www.diclib.com/Russian_BSE/0271105483.jp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93194"/>
              <a:ext cx="1856096" cy="1351238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4" descr="http://rnns.ru/uploads/posts/2009-11/1258368967_20.jpg"/>
            <p:cNvPicPr>
              <a:picLocks noChangeAspect="1" noChangeArrowheads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14584" y="202625"/>
              <a:ext cx="1948098" cy="1332375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8" descr="http://img1.liveinternet.ru/images/attach/c/1/73/997/73997773_1.jpg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342" y="2953830"/>
              <a:ext cx="1092288" cy="1383134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http://img-fotki.yandex.ru/get/6426/139440740.78/0_a47d8_ae0cdbb2_XL.png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389" y="1317467"/>
              <a:ext cx="809729" cy="510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0" descr="http://img-fotki.yandex.ru/get/5905/svetlera.282/0_5b4b1_d8c3ff07_L.png"/>
            <p:cNvPicPr>
              <a:picLocks noChangeAspect="1" noChangeArrowheads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188339" y="1011467"/>
              <a:ext cx="684000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http://www.orgcom.su/img/wwbg.jpg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17" y="5322950"/>
              <a:ext cx="2243770" cy="1319337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http://n-europe.eu/sites/default/files/imagecache/480X340/geroi.jpg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6091" y="3789560"/>
              <a:ext cx="1186248" cy="1094808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0" descr="http://st.pixanews.com/wp-content/uploads/2011/12/war2part14_004.jpg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03812">
              <a:off x="7557025" y="1643700"/>
              <a:ext cx="1403011" cy="949592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0" descr="http://dlm3.meta.ua/pic/0/67/94/uHOOg9dKUu.jpg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2143" y="5338161"/>
              <a:ext cx="1917832" cy="1304126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http://www.cirota.ru/forum/images/90/90347.jpeg"/>
            <p:cNvPicPr>
              <a:picLocks noChangeAspect="1" noChangeArrowheads="1"/>
            </p:cNvPicPr>
            <p:nvPr/>
          </p:nvPicPr>
          <p:blipFill rotWithShape="1"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296346" y="4941168"/>
              <a:ext cx="1566786" cy="1673114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http://img-fotki.yandex.ru/get/6439/139440740.61/0_98d03_ccde72ac_XL.png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615" y="4620811"/>
              <a:ext cx="538600" cy="567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2" descr="http://pics.photographer.ru/pictures/41549.jpg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0785" y="5248406"/>
              <a:ext cx="938123" cy="1315125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6" descr="http://www.urokiistorii.ru/sites/all/files/pohod_vov.jpg"/>
            <p:cNvPicPr>
              <a:picLocks noChangeAspect="1" noChangeArrowheads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996" y="5188506"/>
              <a:ext cx="1875745" cy="1406809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nsportal.ru/user/33485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dn.trinixy.ru/pics4/20111124/winter_war_27.jp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303" y="17011"/>
            <a:ext cx="9143999" cy="685461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Рамка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 flip="none" rotWithShape="1">
            <a:gsLst>
              <a:gs pos="0">
                <a:schemeClr val="bg1"/>
              </a:gs>
              <a:gs pos="13000">
                <a:srgbClr val="0047FF"/>
              </a:gs>
              <a:gs pos="28000">
                <a:schemeClr val="bg1"/>
              </a:gs>
              <a:gs pos="42999">
                <a:srgbClr val="0047FF"/>
              </a:gs>
              <a:gs pos="58000">
                <a:schemeClr val="bg1"/>
              </a:gs>
              <a:gs pos="72000">
                <a:srgbClr val="0047FF"/>
              </a:gs>
              <a:gs pos="87000">
                <a:schemeClr val="bg1"/>
              </a:gs>
              <a:gs pos="100000">
                <a:srgbClr val="0047FF"/>
              </a:gs>
            </a:gsLst>
            <a:lin ang="17400000" scaled="0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4549" y="667019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  <a:latin typeface="Monotype Corsiva" pitchFamily="66" charset="0"/>
              </a:rPr>
              <a:t>Матюшкина А.В. </a:t>
            </a:r>
            <a:r>
              <a:rPr lang="en-US" sz="1000" dirty="0" smtClean="0">
                <a:latin typeface="Monotype Corsiva" pitchFamily="66" charset="0"/>
                <a:hlinkClick r:id="rId14"/>
              </a:rPr>
              <a:t>http://nsportal.ru/user/33485</a:t>
            </a:r>
            <a:r>
              <a:rPr lang="ru-RU" sz="1000" dirty="0" smtClean="0">
                <a:latin typeface="Monotype Corsiva" pitchFamily="66" charset="0"/>
              </a:rPr>
              <a:t>  </a:t>
            </a:r>
            <a:endParaRPr lang="ru-RU" sz="1000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bd-memorial.ru/html/info.htm?id=52287821" TargetMode="External"/><Relationship Id="rId2" Type="http://schemas.openxmlformats.org/officeDocument/2006/relationships/hyperlink" Target="https://www.moypolk.ru/soldiers/lukoyanov-vasiliy-ivanovich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66150" y="1624741"/>
            <a:ext cx="531389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Великая </a:t>
            </a:r>
          </a:p>
          <a:p>
            <a:pPr algn="ctr"/>
            <a:r>
              <a:rPr lang="ru-RU" alt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Отечественная война </a:t>
            </a:r>
          </a:p>
          <a:p>
            <a:pPr algn="ctr"/>
            <a:r>
              <a:rPr lang="ru-RU" alt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в судьбе моей семьи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6752" y="3669770"/>
            <a:ext cx="6192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</a:p>
          <a:p>
            <a:pPr algn="ctr">
              <a:defRPr/>
            </a:pPr>
            <a:r>
              <a:rPr lang="ru-RU" alt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Лукоянов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Степан Дмитриевич,</a:t>
            </a:r>
          </a:p>
          <a:p>
            <a:pPr algn="ctr">
              <a:defRPr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лет</a:t>
            </a:r>
          </a:p>
          <a:p>
            <a:pPr algn="ctr">
              <a:defRPr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ХМР СОШ п. </a:t>
            </a:r>
            <a:r>
              <a:rPr lang="ru-RU" alt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Горноправдинск</a:t>
            </a:r>
            <a:endParaRPr lang="ru-RU" alt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YUliya_Nachalova_-_Ty_zhe_vyzhil_soldat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81210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1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120" y="1628800"/>
            <a:ext cx="6741760" cy="498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7667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 победу над Германией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войне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1941-1945»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8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7" y="1412776"/>
            <a:ext cx="4660699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04664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Юбилейная Медаль «Двадцать лет победы в Великой Отечественной войне 1941-1945 гг.»</a:t>
            </a:r>
          </a:p>
        </p:txBody>
      </p:sp>
    </p:spTree>
    <p:extLst>
      <p:ext uri="{BB962C8B-B14F-4D97-AF65-F5344CB8AC3E}">
        <p14:creationId xmlns:p14="http://schemas.microsoft.com/office/powerpoint/2010/main" val="40818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8619" y="1225689"/>
            <a:ext cx="58326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пережил эту войну. Из рассказов своего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деда – твоего сына,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понял, что ты тот самый «настоящий» человек, на котором держится наша могучая страна Россия. Не переживай в наше время тоже есть «настоящие» герои. Я как и ты хочу быть честным, смелым, сильным и достойным правнуком своего деда –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Лукоянова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Василия Ивановича. И думаю, я тебя не подведу! </a:t>
            </a:r>
          </a:p>
          <a:p>
            <a:pPr indent="541338"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год 9 мая мы всей семьёй ходим на парад, посвященный Дню Победы, чтобы почтить память погибших, возложить цветы к обелиску Славы и отдать дань уважения живым. </a:t>
            </a:r>
          </a:p>
        </p:txBody>
      </p:sp>
    </p:spTree>
    <p:extLst>
      <p:ext uri="{BB962C8B-B14F-4D97-AF65-F5344CB8AC3E}">
        <p14:creationId xmlns:p14="http://schemas.microsoft.com/office/powerpoint/2010/main" val="374914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000"/>
    </mc:Choice>
    <mc:Fallback xmlns="">
      <p:transition spd="slow" advClick="0" advTm="2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78"/>
            <a:ext cx="4750938" cy="6884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30578" y="476672"/>
            <a:ext cx="43924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обожженные сороковыми,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Сердцами вросшие в тишину,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Конечно, мы смотрим глазами иными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эту больную войну.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знаем по сбивчивым, трудным рассказам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горьком, победном пути,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должен хотя бы наш разум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Дорогой страдания пройти.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мы разобраться обязаны сами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той боли, что мир перенес.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Конечно, мы смотрим иными глазами, НО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…такими же, полными слез.</a:t>
            </a:r>
          </a:p>
        </p:txBody>
      </p:sp>
    </p:spTree>
    <p:extLst>
      <p:ext uri="{BB962C8B-B14F-4D97-AF65-F5344CB8AC3E}">
        <p14:creationId xmlns:p14="http://schemas.microsoft.com/office/powerpoint/2010/main" val="11731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8"/>
            <a:ext cx="7344816" cy="5508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03648" y="5817936"/>
            <a:ext cx="6417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Лукоянов</a:t>
            </a:r>
            <a:r>
              <a:rPr lang="ru-RU" sz="2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Василий Иванович и три его сына</a:t>
            </a:r>
            <a:endParaRPr lang="ru-RU" sz="2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56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556792"/>
            <a:ext cx="7772400" cy="3456384"/>
          </a:xfrm>
        </p:spPr>
        <p:txBody>
          <a:bodyPr>
            <a:normAutofit fontScale="25000" lnSpcReduction="20000"/>
          </a:bodyPr>
          <a:lstStyle/>
          <a:p>
            <a:r>
              <a:rPr lang="ru-RU" sz="1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материалов:</a:t>
            </a:r>
          </a:p>
          <a:p>
            <a:pPr marL="457200" indent="-457200">
              <a:buAutoNum type="arabicPeriod"/>
            </a:pPr>
            <a:r>
              <a:rPr lang="ru-RU" sz="1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 о своём отце - </a:t>
            </a:r>
            <a:r>
              <a:rPr lang="ru-RU" sz="1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Лукоянова</a:t>
            </a:r>
            <a:r>
              <a:rPr lang="ru-RU" sz="1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Вячеслава Васильевича.</a:t>
            </a:r>
          </a:p>
          <a:p>
            <a:pPr marL="457200" indent="-457200">
              <a:buAutoNum type="arabicPeriod"/>
            </a:pPr>
            <a:r>
              <a:rPr lang="en-US" sz="12800" dirty="0">
                <a:hlinkClick r:id="rId2"/>
              </a:rPr>
              <a:t>https://</a:t>
            </a:r>
            <a:r>
              <a:rPr lang="en-US" sz="12800" dirty="0" smtClean="0">
                <a:hlinkClick r:id="rId2"/>
              </a:rPr>
              <a:t>www.moypolk.ru/soldiers/lukoyanov-vasiliy-ivanovich</a:t>
            </a:r>
            <a:endParaRPr lang="ru-RU" sz="12800" dirty="0" smtClean="0"/>
          </a:p>
          <a:p>
            <a:pPr marL="457200" indent="-457200">
              <a:buAutoNum type="arabicPeriod"/>
            </a:pPr>
            <a:r>
              <a:rPr lang="en-US" sz="12800" dirty="0">
                <a:hlinkClick r:id="rId3"/>
              </a:rPr>
              <a:t>https://</a:t>
            </a:r>
            <a:r>
              <a:rPr lang="en-US" sz="12800" dirty="0" smtClean="0">
                <a:hlinkClick r:id="rId3"/>
              </a:rPr>
              <a:t>obd-memorial.ru/html/info.htm?id=52287821</a:t>
            </a:r>
            <a:endParaRPr lang="ru-RU" sz="12800" dirty="0" smtClean="0"/>
          </a:p>
          <a:p>
            <a:pPr marL="457200" indent="-457200">
              <a:buAutoNum type="arabicPeriod"/>
            </a:pPr>
            <a:r>
              <a:rPr lang="ru-RU" sz="12800" dirty="0" smtClean="0">
                <a:solidFill>
                  <a:srgbClr val="002060"/>
                </a:solidFill>
              </a:rPr>
              <a:t>Песня Юлии </a:t>
            </a:r>
            <a:r>
              <a:rPr lang="ru-RU" sz="12800" dirty="0" err="1" smtClean="0">
                <a:solidFill>
                  <a:srgbClr val="002060"/>
                </a:solidFill>
              </a:rPr>
              <a:t>Началовой</a:t>
            </a:r>
            <a:r>
              <a:rPr lang="ru-RU" sz="12800" dirty="0" smtClean="0">
                <a:solidFill>
                  <a:srgbClr val="002060"/>
                </a:solidFill>
              </a:rPr>
              <a:t> «Ты же выжил солдат…», сл. М. Агашиной, муз. В. </a:t>
            </a:r>
            <a:r>
              <a:rPr lang="ru-RU" sz="12800" dirty="0" err="1" smtClean="0">
                <a:solidFill>
                  <a:srgbClr val="002060"/>
                </a:solidFill>
              </a:rPr>
              <a:t>Мигули</a:t>
            </a:r>
            <a:r>
              <a:rPr lang="ru-RU" sz="12800" dirty="0" smtClean="0">
                <a:solidFill>
                  <a:srgbClr val="002060"/>
                </a:solidFill>
              </a:rPr>
              <a:t>.</a:t>
            </a:r>
          </a:p>
          <a:p>
            <a:endParaRPr lang="ru-RU" sz="3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3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64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1342122"/>
            <a:ext cx="61926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Бывают события, которые по прошествии десятилетий стираются из памяти людей, становятся достоянием архивов. Но есть события, значения которых не только не уменьшаются со временем, напротив, с каждым новым десятилетием приобретают особую значимость, становятся бессмертными.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таким событиям относится Великая Отечественная война. В этой войне участвовали многие мои близкие родственники, но свой рассказ я хочу посвятить своему прадедушке, который выстоял, победил и продолжал жить по чести и совести.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07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6000"/>
    </mc:Choice>
    <mc:Fallback xmlns="">
      <p:transition spd="slow" advClick="0" advTm="26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аде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251"/>
            <a:ext cx="2410777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3848" y="332656"/>
            <a:ext cx="489884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Лукоянов</a:t>
            </a:r>
            <a:r>
              <a:rPr lang="ru-RU" sz="4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Иванович</a:t>
            </a:r>
          </a:p>
          <a:p>
            <a:pPr algn="ctr"/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 апреля 1910 – </a:t>
            </a:r>
          </a:p>
          <a:p>
            <a:pPr algn="ctr"/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 января 1975 годы</a:t>
            </a:r>
            <a:endParaRPr lang="ru-RU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999" y="2901862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прадед Василий Иванович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Лукоянов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родился 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крестьянской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 в деревне Романово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Уржумского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 После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смерти отца он остался в числе восьми детей, познав рано нужду. Окончив начальную школу и 2 класса профтехшколы в Уржуме, он возвращается в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деревню,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 единственным  старшим помощником в хозяйстве матери. Будучи  деревенским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парнем,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вступает  в комсомол в свою сельскую комсомольскую ячейку. Проявив незаурядные  организаторские способности в 20 лет становится  председателем  первого колхоза в своей деревне. </a:t>
            </a:r>
          </a:p>
        </p:txBody>
      </p:sp>
    </p:spTree>
    <p:extLst>
      <p:ext uri="{BB962C8B-B14F-4D97-AF65-F5344CB8AC3E}">
        <p14:creationId xmlns:p14="http://schemas.microsoft.com/office/powerpoint/2010/main" val="276216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28178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комсомол его направляет на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политпросветработу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Работая в крестьянской массе, учась сам он становится  агитатором-большевиком. Как воспитанника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комсомола,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выдвигают на разные работы вплоть до вожака - секретаря комсомола. В селе Шурме зарекомендовав себя  как активиста,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прадедушка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1939 году был принят в коммунистическую партию, которая поручит ему разные  административно-партийные должности: зам. директора по политчасти школы механизации, должность политрука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Буйской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МТС, директора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заготскойконторы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429309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41-й… Он был жестоким…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вражеский смять размах,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Шли мальчишки, зажав винтовки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неумелых ещё руках…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805264"/>
            <a:ext cx="85926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прадедушка призвался на фронт с первых дней. Ему был на тот момент 31 год.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52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000"/>
    </mc:Choice>
    <mc:Fallback xmlns="">
      <p:transition spd="slow" advClick="0" advTm="29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87" y="237211"/>
            <a:ext cx="3324225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419871" y="261053"/>
            <a:ext cx="542923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 мой прадед Василий Иванович прошёл с начала её первых дней и до её конца. Начал воевать  на Центральном фронте в должности адъютанта отдельного лыжного батальона. Первое боевое крещение выпало ему получить защищая город Клин и Старую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Руссу,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сдерживая натиск гитлеровских полчищ по окружению Москвы, где был тяжело ранен.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3588" y="4824480"/>
            <a:ext cx="31748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Лукоянов</a:t>
            </a:r>
            <a:r>
              <a:rPr lang="ru-RU" sz="2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Василий </a:t>
            </a:r>
          </a:p>
          <a:p>
            <a:pPr algn="ctr"/>
            <a:r>
              <a:rPr lang="ru-RU" sz="2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 своим фронтовым </a:t>
            </a:r>
          </a:p>
          <a:p>
            <a:pPr algn="ctr"/>
            <a:r>
              <a:rPr lang="ru-RU" sz="2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другом 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(сидит </a:t>
            </a:r>
            <a:r>
              <a:rPr lang="ru-RU" sz="2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слева)</a:t>
            </a:r>
            <a:endParaRPr lang="ru-RU" sz="2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55388" y="4402117"/>
            <a:ext cx="54252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выздоровления воевал в составе 1-го Украинского фронта в должности командира снайперской роты. Закончил войну в 3-ем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Украинском,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должности помощника офицера связи по тылу. </a:t>
            </a:r>
          </a:p>
        </p:txBody>
      </p:sp>
    </p:spTree>
    <p:extLst>
      <p:ext uri="{BB962C8B-B14F-4D97-AF65-F5344CB8AC3E}">
        <p14:creationId xmlns:p14="http://schemas.microsoft.com/office/powerpoint/2010/main" val="239653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000"/>
    </mc:Choice>
    <mc:Fallback xmlns="">
      <p:transition spd="slow" advClick="0" advTm="29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8794638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987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2672"/>
            <a:ext cx="8657463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554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дорогам войны прошел территорию других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государств: Болгарию, Румынию, </a:t>
            </a:r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Чехословакию, Венгрию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Югославию.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ранен дважды, лежал на излечении   в госпиталях.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" t="22912"/>
          <a:stretch/>
        </p:blipFill>
        <p:spPr>
          <a:xfrm>
            <a:off x="2195736" y="1427589"/>
            <a:ext cx="5419292" cy="519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527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3993" y="260648"/>
            <a:ext cx="864096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5413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Награды  моего прадеда - Василия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Лукоянова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Орден «Красной звезды», Медаль "За освобождение Белграда", медаль «За победу над Германией в Великой Отечественной войне 1941-1945 гг.», Юбилейная Медаль «Двадцать лет победы в Великой Отечественной войне 1941-1945 гг.» и др.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92" y="2410372"/>
            <a:ext cx="4280195" cy="321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0900" y="5816405"/>
            <a:ext cx="36567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Орден «Красной звезды»</a:t>
            </a:r>
            <a:endParaRPr lang="ru-RU" sz="2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48" y="2446376"/>
            <a:ext cx="4193605" cy="31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01089" y="5631738"/>
            <a:ext cx="41959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освобождение Белграда"</a:t>
            </a:r>
          </a:p>
        </p:txBody>
      </p:sp>
    </p:spTree>
    <p:extLst>
      <p:ext uri="{BB962C8B-B14F-4D97-AF65-F5344CB8AC3E}">
        <p14:creationId xmlns:p14="http://schemas.microsoft.com/office/powerpoint/2010/main" val="350062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Microsoft PowerPoin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 PowerPoint</Template>
  <TotalTime>429</TotalTime>
  <Words>724</Words>
  <Application>Microsoft Office PowerPoint</Application>
  <PresentationFormat>Экран (4:3)</PresentationFormat>
  <Paragraphs>52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Monotype Corsiva</vt:lpstr>
      <vt:lpstr>Times New Roman</vt:lpstr>
      <vt:lpstr>Презентация Microsoft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Матюшкина</dc:creator>
  <cp:lastModifiedBy>HP Arhiv</cp:lastModifiedBy>
  <cp:revision>61</cp:revision>
  <dcterms:created xsi:type="dcterms:W3CDTF">2014-04-15T19:23:08Z</dcterms:created>
  <dcterms:modified xsi:type="dcterms:W3CDTF">2020-02-25T10:38:17Z</dcterms:modified>
</cp:coreProperties>
</file>